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65" r:id="rId3"/>
    <p:sldId id="258" r:id="rId4"/>
    <p:sldId id="259" r:id="rId5"/>
    <p:sldId id="266" r:id="rId6"/>
    <p:sldId id="267" r:id="rId7"/>
    <p:sldId id="268" r:id="rId8"/>
    <p:sldId id="271" r:id="rId9"/>
    <p:sldId id="270" r:id="rId10"/>
    <p:sldId id="274" r:id="rId11"/>
    <p:sldId id="273" r:id="rId12"/>
    <p:sldId id="275" r:id="rId13"/>
    <p:sldId id="276" r:id="rId14"/>
    <p:sldId id="285" r:id="rId15"/>
    <p:sldId id="277" r:id="rId16"/>
    <p:sldId id="286" r:id="rId17"/>
    <p:sldId id="278" r:id="rId18"/>
    <p:sldId id="287" r:id="rId19"/>
    <p:sldId id="279" r:id="rId20"/>
    <p:sldId id="288" r:id="rId21"/>
    <p:sldId id="280" r:id="rId22"/>
    <p:sldId id="289" r:id="rId23"/>
    <p:sldId id="281" r:id="rId24"/>
    <p:sldId id="282" r:id="rId25"/>
    <p:sldId id="290" r:id="rId26"/>
    <p:sldId id="283" r:id="rId27"/>
    <p:sldId id="284" r:id="rId28"/>
    <p:sldId id="291" r:id="rId29"/>
    <p:sldId id="292" r:id="rId30"/>
  </p:sldIdLst>
  <p:sldSz cx="12190413" cy="6859588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143">
          <p15:clr>
            <a:srgbClr val="A4A3A4"/>
          </p15:clr>
        </p15:guide>
        <p15:guide id="2" orient="horz" pos="176">
          <p15:clr>
            <a:srgbClr val="A4A3A4"/>
          </p15:clr>
        </p15:guide>
        <p15:guide id="3" pos="7482">
          <p15:clr>
            <a:srgbClr val="A4A3A4"/>
          </p15:clr>
        </p15:guide>
        <p15:guide id="4" pos="196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B29850-BA10-4912-9797-746BA0BFF3AE}">
  <a:tblStyle styleId="{24B29850-BA10-4912-9797-746BA0BFF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5A4225E-0B37-4A96-9B77-021B90AFFDC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8E7E7"/>
          </a:solidFill>
        </a:fill>
      </a:tcStyle>
    </a:wholeTbl>
    <a:band1H>
      <a:tcTxStyle/>
      <a:tcStyle>
        <a:tcBdr/>
        <a:fill>
          <a:solidFill>
            <a:srgbClr val="F1CB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1CB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62"/>
      </p:cViewPr>
      <p:guideLst>
        <p:guide orient="horz" pos="4143"/>
        <p:guide orient="horz" pos="176"/>
        <p:guide pos="7482"/>
        <p:guide pos="196"/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444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5172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6724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881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186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8682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6764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1721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5659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100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2107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5137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9232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4113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54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5750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9708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278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6112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36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1947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898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7311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0591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068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solidFill>
          <a:schemeClr val="accen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G:\CHSU\Бакалавриат\Презентации\ЧГУ (Brandbook)_титул_700 - копия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48431" y="-1"/>
            <a:ext cx="6041982" cy="685958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914281" y="1841949"/>
            <a:ext cx="5753344" cy="284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914281" y="4685995"/>
            <a:ext cx="5753344" cy="107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lvl="0" algn="l">
              <a:spcBef>
                <a:spcPts val="42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1784630" y="687152"/>
            <a:ext cx="4012647" cy="82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</a:pPr>
            <a:r>
              <a:rPr lang="ru-RU"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Череповецкий</a:t>
            </a:r>
            <a:endParaRPr sz="2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</a:pPr>
            <a:r>
              <a:rPr lang="ru-RU" sz="2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государственный университет</a:t>
            </a:r>
            <a:endParaRPr sz="2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">
  <p:cSld name="Таблица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srgbClr val="000000">
                <a:alpha val="30980"/>
              </a:srgbClr>
            </a:outerShdw>
          </a:effectLst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sz="3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Образец заголовка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487616" y="991957"/>
            <a:ext cx="11204580" cy="111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4" name="Google Shape;94;p11" descr="G:\CHSU\Бакалавриат\Презентации\ЧГУ (Brandbook)_титул_700 - копия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такты">
  <p:cSld name="Контакты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srgbClr val="000000">
                <a:alpha val="30980"/>
              </a:srgbClr>
            </a:outerShdw>
          </a:effectLst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sz="3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Образец заголовка</a:t>
            </a: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1"/>
          </p:nvPr>
        </p:nvSpPr>
        <p:spPr>
          <a:xfrm>
            <a:off x="561820" y="3263209"/>
            <a:ext cx="2657551" cy="261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2"/>
          </p:nvPr>
        </p:nvSpPr>
        <p:spPr>
          <a:xfrm>
            <a:off x="3390024" y="3262396"/>
            <a:ext cx="2657551" cy="261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3"/>
          </p:nvPr>
        </p:nvSpPr>
        <p:spPr>
          <a:xfrm>
            <a:off x="6218227" y="3262396"/>
            <a:ext cx="2657551" cy="261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4"/>
          </p:nvPr>
        </p:nvSpPr>
        <p:spPr>
          <a:xfrm>
            <a:off x="9046431" y="3262396"/>
            <a:ext cx="2657551" cy="261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4" name="Google Shape;104;p12" descr="G:\CHSU\Бакалавриат\Презентации\ЧГУ (Brandbook)_титул_700 - копия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>
            <a:spLocks noGrp="1"/>
          </p:cNvSpPr>
          <p:nvPr>
            <p:ph type="pic" idx="5"/>
          </p:nvPr>
        </p:nvSpPr>
        <p:spPr>
          <a:xfrm>
            <a:off x="859466" y="1112742"/>
            <a:ext cx="2062258" cy="2062258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" name="Google Shape;106;p12"/>
          <p:cNvSpPr>
            <a:spLocks noGrp="1"/>
          </p:cNvSpPr>
          <p:nvPr>
            <p:ph type="pic" idx="6"/>
          </p:nvPr>
        </p:nvSpPr>
        <p:spPr>
          <a:xfrm>
            <a:off x="3687670" y="1112742"/>
            <a:ext cx="2062258" cy="2062258"/>
          </a:xfrm>
          <a:prstGeom prst="ellipse">
            <a:avLst/>
          </a:prstGeom>
          <a:noFill/>
          <a:ln>
            <a:noFill/>
          </a:ln>
        </p:spPr>
      </p:sp>
      <p:sp>
        <p:nvSpPr>
          <p:cNvPr id="107" name="Google Shape;107;p12"/>
          <p:cNvSpPr>
            <a:spLocks noGrp="1"/>
          </p:cNvSpPr>
          <p:nvPr>
            <p:ph type="pic" idx="7"/>
          </p:nvPr>
        </p:nvSpPr>
        <p:spPr>
          <a:xfrm>
            <a:off x="6515873" y="1112742"/>
            <a:ext cx="2062258" cy="2062258"/>
          </a:xfrm>
          <a:prstGeom prst="ellipse">
            <a:avLst/>
          </a:prstGeom>
          <a:noFill/>
          <a:ln>
            <a:noFill/>
          </a:ln>
        </p:spPr>
      </p:sp>
      <p:sp>
        <p:nvSpPr>
          <p:cNvPr id="108" name="Google Shape;108;p12"/>
          <p:cNvSpPr>
            <a:spLocks noGrp="1"/>
          </p:cNvSpPr>
          <p:nvPr>
            <p:ph type="pic" idx="8"/>
          </p:nvPr>
        </p:nvSpPr>
        <p:spPr>
          <a:xfrm>
            <a:off x="9344077" y="1112742"/>
            <a:ext cx="2062258" cy="2062258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srgbClr val="000000">
                <a:alpha val="30980"/>
              </a:srgbClr>
            </a:outerShdw>
          </a:effectLst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3" descr="G:\CHSU\Бакалавриат\Презентации\ЧГУ (Brandbook)_титул_700 - копия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609521" y="983009"/>
            <a:ext cx="10971372" cy="514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srgbClr val="000000">
                <a:alpha val="30980"/>
              </a:srgbClr>
            </a:outerShdw>
          </a:effectLst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4" descr="G:\CHSU\Бакалавриат\Презентации\ЧГУ (Brandbook)_титул_700 - копия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08036" y="0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два объекта">
  <p:cSld name="Заголовок и два объекта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srgbClr val="000000">
                <a:alpha val="30980"/>
              </a:srgbClr>
            </a:outerShdw>
          </a:effectLst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6118257" y="983009"/>
            <a:ext cx="0" cy="5144573"/>
          </a:xfrm>
          <a:prstGeom prst="straightConnector1">
            <a:avLst/>
          </a:prstGeom>
          <a:noFill/>
          <a:ln w="1270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512515" y="983009"/>
            <a:ext cx="5434286" cy="514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289712" y="983009"/>
            <a:ext cx="5434286" cy="514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" name="Google Shape;41;p5" descr="G:\CHSU\Бакалавриат\Презентации\ЧГУ (Brandbook)_титул_700 - копия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три объекта">
  <p:cSld name="Заголовок и три объекта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srgbClr val="000000">
                <a:alpha val="30980"/>
              </a:srgbClr>
            </a:outerShdw>
          </a:effectLst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311110" y="983010"/>
            <a:ext cx="3611023" cy="514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4105386" y="983009"/>
            <a:ext cx="0" cy="5144573"/>
          </a:xfrm>
          <a:prstGeom prst="straightConnector1">
            <a:avLst/>
          </a:prstGeom>
          <a:noFill/>
          <a:ln w="1270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288638" y="983010"/>
            <a:ext cx="3611023" cy="514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0" name="Google Shape;50;p6"/>
          <p:cNvCxnSpPr/>
          <p:nvPr/>
        </p:nvCxnSpPr>
        <p:spPr>
          <a:xfrm>
            <a:off x="8082913" y="983009"/>
            <a:ext cx="0" cy="5144573"/>
          </a:xfrm>
          <a:prstGeom prst="straightConnector1">
            <a:avLst/>
          </a:prstGeom>
          <a:noFill/>
          <a:ln w="1270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6"/>
          <p:cNvSpPr txBox="1">
            <a:spLocks noGrp="1"/>
          </p:cNvSpPr>
          <p:nvPr>
            <p:ph type="body" idx="3"/>
          </p:nvPr>
        </p:nvSpPr>
        <p:spPr>
          <a:xfrm>
            <a:off x="8266164" y="983010"/>
            <a:ext cx="3611023" cy="514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2" name="Google Shape;52;p6" descr="G:\CHSU\Бакалавриат\Презентации\ЧГУ (Brandbook)_титул_700 - копия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объект">
  <p:cSld name="Текст и объект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srgbClr val="000000">
                <a:alpha val="30980"/>
              </a:srgbClr>
            </a:outerShdw>
          </a:effectLst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6174715" y="983009"/>
            <a:ext cx="5517482" cy="514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marL="457200" lvl="0" indent="-228600" algn="ctr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marL="914400" lvl="1" indent="-2286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2"/>
          </p:nvPr>
        </p:nvSpPr>
        <p:spPr>
          <a:xfrm>
            <a:off x="524514" y="983208"/>
            <a:ext cx="5517690" cy="514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7" descr="G:\CHSU\Бакалавриат\Презентации\ЧГУ (Brandbook)_титул_700 - копия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объект 2">
  <p:cSld name="Текст и объект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srgbClr val="000000">
                <a:alpha val="30980"/>
              </a:srgbClr>
            </a:outerShdw>
          </a:effectLst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524514" y="3932036"/>
            <a:ext cx="11167682" cy="219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marL="457200" lvl="0" indent="-228600" algn="ctr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marL="914400" lvl="1" indent="-2286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ctr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524514" y="983208"/>
            <a:ext cx="11167682" cy="27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8" name="Google Shape;68;p8" descr="G:\CHSU\Бакалавриат\Презентации\ЧГУ (Brandbook)_титул_700 - копия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srgbClr val="000000">
                <a:alpha val="30980"/>
              </a:srgbClr>
            </a:outerShdw>
          </a:effectLst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9" descr="G:\CHSU\Бакалавриат\Презентации\ЧГУ (Brandbook)_титул_700 - копия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Шаги">
  <p:cSld name="Шаги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2088070" y="3878127"/>
            <a:ext cx="3667705" cy="14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2"/>
          </p:nvPr>
        </p:nvSpPr>
        <p:spPr>
          <a:xfrm>
            <a:off x="7802084" y="3876272"/>
            <a:ext cx="3667705" cy="14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3"/>
          </p:nvPr>
        </p:nvSpPr>
        <p:spPr>
          <a:xfrm>
            <a:off x="7802084" y="1620535"/>
            <a:ext cx="3667705" cy="14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4"/>
          </p:nvPr>
        </p:nvSpPr>
        <p:spPr>
          <a:xfrm>
            <a:off x="2088879" y="1619625"/>
            <a:ext cx="3667705" cy="14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dist="63500" dir="5400000" algn="tl" rotWithShape="0">
              <a:srgbClr val="000000">
                <a:alpha val="30980"/>
              </a:srgbClr>
            </a:outerShdw>
          </a:effectLst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0" descr="G:\CHSU\Бакалавриат\Презентации\ЧГУ (Brandbook)_титул_700 - копия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>
            <a:spLocks noGrp="1"/>
          </p:cNvSpPr>
          <p:nvPr>
            <p:ph type="pic" idx="5"/>
          </p:nvPr>
        </p:nvSpPr>
        <p:spPr>
          <a:xfrm>
            <a:off x="758776" y="1813465"/>
            <a:ext cx="1031875" cy="1031875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10"/>
          <p:cNvSpPr>
            <a:spLocks noGrp="1"/>
          </p:cNvSpPr>
          <p:nvPr>
            <p:ph type="pic" idx="6"/>
          </p:nvPr>
        </p:nvSpPr>
        <p:spPr>
          <a:xfrm>
            <a:off x="6464251" y="1813465"/>
            <a:ext cx="1031875" cy="1031875"/>
          </a:xfrm>
          <a:prstGeom prst="ellipse">
            <a:avLst/>
          </a:prstGeom>
          <a:noFill/>
          <a:ln>
            <a:noFill/>
          </a:ln>
        </p:spPr>
      </p:sp>
      <p:sp>
        <p:nvSpPr>
          <p:cNvPr id="86" name="Google Shape;86;p10"/>
          <p:cNvSpPr>
            <a:spLocks noGrp="1"/>
          </p:cNvSpPr>
          <p:nvPr>
            <p:ph type="pic" idx="7"/>
          </p:nvPr>
        </p:nvSpPr>
        <p:spPr>
          <a:xfrm>
            <a:off x="6464251" y="4070112"/>
            <a:ext cx="1031875" cy="1031875"/>
          </a:xfrm>
          <a:prstGeom prst="ellipse">
            <a:avLst/>
          </a:prstGeom>
          <a:noFill/>
          <a:ln>
            <a:noFill/>
          </a:ln>
        </p:spPr>
      </p:sp>
      <p:sp>
        <p:nvSpPr>
          <p:cNvPr id="87" name="Google Shape;87;p10"/>
          <p:cNvSpPr>
            <a:spLocks noGrp="1"/>
          </p:cNvSpPr>
          <p:nvPr>
            <p:ph type="pic" idx="8"/>
          </p:nvPr>
        </p:nvSpPr>
        <p:spPr>
          <a:xfrm>
            <a:off x="758776" y="4070112"/>
            <a:ext cx="1031875" cy="1031875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 sz="3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/>
          </a:bodyPr>
          <a:lstStyle>
            <a:lvl1pPr marL="457200" marR="0" lvl="0" indent="-228600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937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37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37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37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ctrTitle"/>
          </p:nvPr>
        </p:nvSpPr>
        <p:spPr>
          <a:xfrm>
            <a:off x="914281" y="1841949"/>
            <a:ext cx="5753344" cy="284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ru-RU" sz="2800" dirty="0">
                <a:latin typeface="Arial"/>
                <a:ea typeface="Arial"/>
                <a:cs typeface="Arial"/>
                <a:sym typeface="Arial"/>
              </a:rPr>
              <a:t>Разработка программного обеспечения создания виджетов для ФИС-платформы</a:t>
            </a:r>
            <a:endParaRPr sz="4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9BA558-075F-C83A-5A84-962A232D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78" y="1053361"/>
            <a:ext cx="9159133" cy="5028115"/>
          </a:xfrm>
          <a:prstGeom prst="rect">
            <a:avLst/>
          </a:prstGeom>
        </p:spPr>
      </p:pic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Диаграмма деятельностей варианта использования: подсистема «Визуализация»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10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CE8D4-64D4-C347-497E-D4CB4B203249}"/>
              </a:ext>
            </a:extLst>
          </p:cNvPr>
          <p:cNvSpPr txBox="1"/>
          <p:nvPr/>
        </p:nvSpPr>
        <p:spPr>
          <a:xfrm>
            <a:off x="4548153" y="6050045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Конфигурация </a:t>
            </a:r>
            <a:r>
              <a:rPr lang="en-US" dirty="0" err="1"/>
              <a:t>SearchSQL</a:t>
            </a:r>
            <a:r>
              <a:rPr lang="ru-RU" dirty="0"/>
              <a:t>-запроса</a:t>
            </a:r>
          </a:p>
        </p:txBody>
      </p:sp>
    </p:spTree>
    <p:extLst>
      <p:ext uri="{BB962C8B-B14F-4D97-AF65-F5344CB8AC3E}">
        <p14:creationId xmlns:p14="http://schemas.microsoft.com/office/powerpoint/2010/main" val="1672110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Диаграмма деятельностей варианта использования: подсистема «Поиск»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11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CE8D4-64D4-C347-497E-D4CB4B203249}"/>
              </a:ext>
            </a:extLst>
          </p:cNvPr>
          <p:cNvSpPr txBox="1"/>
          <p:nvPr/>
        </p:nvSpPr>
        <p:spPr>
          <a:xfrm>
            <a:off x="7987971" y="1059395"/>
            <a:ext cx="263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Открытие таблицы фильтров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D259FA-9CDF-900A-2612-DE49F0E2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048" y="966835"/>
            <a:ext cx="4000316" cy="589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1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Диаграмма пакетов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12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3A8CDC-4BAD-9A2A-804F-B3149C30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852" y="1164924"/>
            <a:ext cx="4168707" cy="53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5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Исходная диаграмма классов пакета «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13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774B55-A262-9545-15B3-4A963B16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99" y="1037229"/>
            <a:ext cx="4120013" cy="54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6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Исходная диаграмма классов пакета «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components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14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169887-F191-25B2-8260-31CF2905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714" y="1958559"/>
            <a:ext cx="9048984" cy="294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1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Диаграмма последовательностей взаимодействия объектов пакета «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15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DD5C54-3F33-0663-6423-7033A2F0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302" y="1182635"/>
            <a:ext cx="8551808" cy="56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9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Диаграмма последовательностей взаимодействия объектов пакета «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components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16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B173B1-C616-D29B-0C35-3D669852E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" r="269" b="220"/>
          <a:stretch/>
        </p:blipFill>
        <p:spPr bwMode="auto">
          <a:xfrm>
            <a:off x="3760790" y="1071348"/>
            <a:ext cx="4668832" cy="57063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699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Диаграмма кооперации пакета «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17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00B36-1F2B-6BC3-C142-6B10598E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897"/>
          <a:stretch/>
        </p:blipFill>
        <p:spPr>
          <a:xfrm>
            <a:off x="1280799" y="1905111"/>
            <a:ext cx="9628814" cy="30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9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Диаграмма кооперации пакета «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components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18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FE9C972-4919-8D25-A826-2DF01683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365" y="1437481"/>
            <a:ext cx="8408506" cy="42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39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Уточненная диаграмма классов пакета «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19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94835A-7D80-6291-DF73-6368837C6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67" y="1125762"/>
            <a:ext cx="3606078" cy="552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3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ru-RU" sz="2800">
                <a:latin typeface="Arial"/>
                <a:ea typeface="Arial"/>
                <a:cs typeface="Arial"/>
                <a:sym typeface="Arial"/>
              </a:rPr>
              <a:t>Команда «Виджеты для ФИС»</a:t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296" y="2587508"/>
            <a:ext cx="1959821" cy="1959821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4">
            <a:alphaModFix/>
          </a:blip>
          <a:srcRect l="2160" t="12681" r="24783" b="38628"/>
          <a:stretch/>
        </p:blipFill>
        <p:spPr>
          <a:xfrm>
            <a:off x="6667595" y="2587508"/>
            <a:ext cx="1960675" cy="1959821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2477176" y="3240015"/>
            <a:ext cx="30456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Владислав Подтёлков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Подсистема «Визуализация»</a:t>
            </a:r>
            <a:endParaRPr dirty="0"/>
          </a:p>
        </p:txBody>
      </p:sp>
      <p:sp>
        <p:nvSpPr>
          <p:cNvPr id="195" name="Google Shape;195;p22"/>
          <p:cNvSpPr txBox="1"/>
          <p:nvPr/>
        </p:nvSpPr>
        <p:spPr>
          <a:xfrm>
            <a:off x="8710398" y="3234477"/>
            <a:ext cx="24093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Сергей Маркелов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Подсистема «Поиск»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Уточненная диаграмма классов пакета «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20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615756-C715-D9C1-7E5B-DD58DF429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13" y="1912771"/>
            <a:ext cx="8332586" cy="30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7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Детальная диаграмма классов пакета «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21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2D039-378C-ECA0-E97A-D1DE4507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94" y="1094317"/>
            <a:ext cx="3377223" cy="57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43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Детальная диаграмма классов пакета «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components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22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D92218-D012-2F67-D805-90C2E499A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1"/>
          <a:stretch/>
        </p:blipFill>
        <p:spPr bwMode="auto">
          <a:xfrm>
            <a:off x="1469231" y="1282903"/>
            <a:ext cx="9251950" cy="5074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2669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Модульная структура проекта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23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B30CB4-968F-4698-9C7B-ABB6E4C1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62" y="1057625"/>
            <a:ext cx="5546288" cy="56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20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Структурная карта </a:t>
            </a:r>
            <a:r>
              <a:rPr lang="ru-RU" dirty="0" err="1">
                <a:latin typeface="Arial"/>
                <a:ea typeface="Arial"/>
                <a:cs typeface="Arial"/>
                <a:sym typeface="Arial"/>
              </a:rPr>
              <a:t>Константайна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 для пакета «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fis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-integration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24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16BA30-AFFE-97D3-ADB7-C3115BC4F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03" y="1084998"/>
            <a:ext cx="5429203" cy="552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3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Структурная карта </a:t>
            </a:r>
            <a:r>
              <a:rPr lang="ru-RU" dirty="0" err="1">
                <a:latin typeface="Arial"/>
                <a:ea typeface="Arial"/>
                <a:cs typeface="Arial"/>
                <a:sym typeface="Arial"/>
              </a:rPr>
              <a:t>Константайна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 для пакета «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ru-RU" dirty="0">
                <a:latin typeface="Arial"/>
                <a:ea typeface="Arial"/>
                <a:cs typeface="Arial"/>
                <a:sym typeface="Arial"/>
              </a:rPr>
              <a:t>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25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8AC2242-8F59-9833-473B-5CD4DD4B1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739" y="1290622"/>
            <a:ext cx="5234934" cy="5215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842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Диаграмма компонентов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26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0F387A-80FC-59D7-152D-C0364899D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386" y="1783494"/>
            <a:ext cx="7865639" cy="27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34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Диаграмма размещения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27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456C23-8761-6FBF-1F70-B19FB926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85" y="1193323"/>
            <a:ext cx="6203042" cy="49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41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Интерфейс виджета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28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87AAE6-393F-4DF0-A062-2E98ABFB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841" y="1448177"/>
            <a:ext cx="6730730" cy="49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69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Интерфейс виджета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29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39E50D-87DC-4BCA-8EA3-9A346E7D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177" y="1197205"/>
            <a:ext cx="5362058" cy="56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2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ftr" idx="11"/>
          </p:nvPr>
        </p:nvSpPr>
        <p:spPr>
          <a:xfrm rot="10800000" flipH="1">
            <a:off x="212736" y="7379301"/>
            <a:ext cx="4040722" cy="88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ФИС-платформа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365487" y="973955"/>
            <a:ext cx="7015702" cy="5383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t" anchorCtr="0">
            <a:normAutofit fontScale="92500"/>
          </a:bodyPr>
          <a:lstStyle/>
          <a:p>
            <a:pPr marL="2036" lvl="0" indent="269875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ru-RU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ФИС-платформа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это программная платформа, ориентированная на автоматизацию и оптимизацию процессов в финансовом секторе. Она основана на использовании low-code подхода. </a:t>
            </a:r>
            <a:endParaRPr/>
          </a:p>
          <a:p>
            <a:pPr marL="2036" lvl="0" indent="269875" algn="just" rtl="0">
              <a:lnSpc>
                <a:spcPct val="150000"/>
              </a:lnSpc>
              <a:spcBef>
                <a:spcPts val="1244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Low-code (англ. «мало кода») – это подход к разработке ПО, в котором большая часть работы выполняется с помощью визуальных инструментов. Этот метод ускоряет создание программных продуктов и снижает требования к квалификации разработчиков.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9760" y="973955"/>
            <a:ext cx="3444636" cy="234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4">
            <a:alphaModFix/>
          </a:blip>
          <a:srcRect b="39317"/>
          <a:stretch/>
        </p:blipFill>
        <p:spPr>
          <a:xfrm>
            <a:off x="8325298" y="3429794"/>
            <a:ext cx="3113560" cy="294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Сравнительный анализ аналогов системы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4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99DA5C1-A348-FD62-2781-172C33A01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87" y="1689828"/>
            <a:ext cx="1149135" cy="11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7E4AF5-442A-F82F-D214-9401F7D585E5}"/>
              </a:ext>
            </a:extLst>
          </p:cNvPr>
          <p:cNvSpPr txBox="1"/>
          <p:nvPr/>
        </p:nvSpPr>
        <p:spPr>
          <a:xfrm>
            <a:off x="1402983" y="283896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ELMA365</a:t>
            </a:r>
            <a:endParaRPr lang="ru-RU"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AD3F8588-BB83-F3A3-8AA8-205C3AAE3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137" y="1689828"/>
            <a:ext cx="1149135" cy="11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54E09-9A03-1C2B-86C0-609AD684B37A}"/>
              </a:ext>
            </a:extLst>
          </p:cNvPr>
          <p:cNvSpPr txBox="1"/>
          <p:nvPr/>
        </p:nvSpPr>
        <p:spPr>
          <a:xfrm>
            <a:off x="2771866" y="2838963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Naumen</a:t>
            </a:r>
            <a:r>
              <a:rPr lang="en-US" dirty="0"/>
              <a:t> Platform</a:t>
            </a:r>
            <a:endParaRPr lang="ru-RU" dirty="0"/>
          </a:p>
        </p:txBody>
      </p:sp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4D3A168C-AA5E-D4C4-92F3-CFA0610F9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987" y="1689828"/>
            <a:ext cx="1149135" cy="11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F1218566-7834-3D23-53E0-3FDE2C813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35" y="1689828"/>
            <a:ext cx="1149135" cy="11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0EF6E3-7BD5-1F50-5E55-C475A7507A12}"/>
              </a:ext>
            </a:extLst>
          </p:cNvPr>
          <p:cNvSpPr txBox="1"/>
          <p:nvPr/>
        </p:nvSpPr>
        <p:spPr>
          <a:xfrm>
            <a:off x="4279408" y="2838963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Comindware</a:t>
            </a:r>
            <a:r>
              <a:rPr lang="en-US" dirty="0"/>
              <a:t> Platform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31EE1-A534-D9F5-1F0B-C155353B76ED}"/>
              </a:ext>
            </a:extLst>
          </p:cNvPr>
          <p:cNvSpPr txBox="1"/>
          <p:nvPr/>
        </p:nvSpPr>
        <p:spPr>
          <a:xfrm>
            <a:off x="6332799" y="2838963"/>
            <a:ext cx="1146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Runa WFE</a:t>
            </a:r>
            <a:endParaRPr lang="ru-RU" dirty="0"/>
          </a:p>
        </p:txBody>
      </p:sp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03AF5F84-C1B8-EB95-F96E-5A9939D2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683" y="1689828"/>
            <a:ext cx="1149135" cy="11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EF068-1176-4522-BAA2-560C403E2510}"/>
              </a:ext>
            </a:extLst>
          </p:cNvPr>
          <p:cNvSpPr txBox="1"/>
          <p:nvPr/>
        </p:nvSpPr>
        <p:spPr>
          <a:xfrm>
            <a:off x="8004647" y="2838963"/>
            <a:ext cx="1146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Polycode</a:t>
            </a:r>
            <a:endParaRPr lang="ru-RU" dirty="0"/>
          </a:p>
        </p:txBody>
      </p:sp>
      <p:pic>
        <p:nvPicPr>
          <p:cNvPr id="1038" name="Picture 14" descr="Picture background">
            <a:extLst>
              <a:ext uri="{FF2B5EF4-FFF2-40B4-BE49-F238E27FC236}">
                <a16:creationId xmlns:a16="http://schemas.microsoft.com/office/drawing/2014/main" id="{B672178C-45DC-85ED-79C4-024402228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530" y="1715089"/>
            <a:ext cx="1208143" cy="112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737DD-571E-8696-E994-17E2D51C0270}"/>
              </a:ext>
            </a:extLst>
          </p:cNvPr>
          <p:cNvSpPr txBox="1"/>
          <p:nvPr/>
        </p:nvSpPr>
        <p:spPr>
          <a:xfrm>
            <a:off x="9673529" y="2838963"/>
            <a:ext cx="1208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OutSystems</a:t>
            </a:r>
            <a:endParaRPr lang="ru-RU" dirty="0"/>
          </a:p>
        </p:txBody>
      </p:sp>
      <p:pic>
        <p:nvPicPr>
          <p:cNvPr id="1040" name="Picture 16" descr="Picture background">
            <a:extLst>
              <a:ext uri="{FF2B5EF4-FFF2-40B4-BE49-F238E27FC236}">
                <a16:creationId xmlns:a16="http://schemas.microsoft.com/office/drawing/2014/main" id="{65A6A8AA-DDF9-B99C-1531-57CEEB28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87" y="3947765"/>
            <a:ext cx="1149135" cy="11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73FFA-44C9-D1DB-7E3E-38AD3BED3D3C}"/>
              </a:ext>
            </a:extLst>
          </p:cNvPr>
          <p:cNvSpPr txBox="1"/>
          <p:nvPr/>
        </p:nvSpPr>
        <p:spPr>
          <a:xfrm>
            <a:off x="1507980" y="509690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Mendix</a:t>
            </a:r>
            <a:endParaRPr lang="ru-RU" dirty="0"/>
          </a:p>
        </p:txBody>
      </p:sp>
      <p:pic>
        <p:nvPicPr>
          <p:cNvPr id="1042" name="Picture 18" descr="Picture background">
            <a:extLst>
              <a:ext uri="{FF2B5EF4-FFF2-40B4-BE49-F238E27FC236}">
                <a16:creationId xmlns:a16="http://schemas.microsoft.com/office/drawing/2014/main" id="{BE9C1DE4-8F69-D276-1582-C61E6EA5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137" y="3947764"/>
            <a:ext cx="1149135" cy="114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1A095C-96E3-F6D8-7695-B95A8EF8AC35}"/>
              </a:ext>
            </a:extLst>
          </p:cNvPr>
          <p:cNvSpPr txBox="1"/>
          <p:nvPr/>
        </p:nvSpPr>
        <p:spPr>
          <a:xfrm>
            <a:off x="3234333" y="5096899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React</a:t>
            </a:r>
            <a:endParaRPr lang="ru-RU" dirty="0"/>
          </a:p>
        </p:txBody>
      </p:sp>
      <p:pic>
        <p:nvPicPr>
          <p:cNvPr id="1046" name="Picture 22" descr="Picture background">
            <a:extLst>
              <a:ext uri="{FF2B5EF4-FFF2-40B4-BE49-F238E27FC236}">
                <a16:creationId xmlns:a16="http://schemas.microsoft.com/office/drawing/2014/main" id="{E1696C64-6E6E-CBC7-E074-06D746D2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78" y="3947764"/>
            <a:ext cx="1149135" cy="11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C34AEB-1556-7849-F1AB-8A1D102ACFA1}"/>
              </a:ext>
            </a:extLst>
          </p:cNvPr>
          <p:cNvSpPr txBox="1"/>
          <p:nvPr/>
        </p:nvSpPr>
        <p:spPr>
          <a:xfrm>
            <a:off x="4829034" y="5096898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Angular</a:t>
            </a:r>
            <a:endParaRPr lang="ru-RU" dirty="0"/>
          </a:p>
        </p:txBody>
      </p:sp>
      <p:pic>
        <p:nvPicPr>
          <p:cNvPr id="1048" name="Picture 24" descr="Picture background">
            <a:extLst>
              <a:ext uri="{FF2B5EF4-FFF2-40B4-BE49-F238E27FC236}">
                <a16:creationId xmlns:a16="http://schemas.microsoft.com/office/drawing/2014/main" id="{00CE661F-E3B4-D911-2D6C-F359BD99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799" y="3947764"/>
            <a:ext cx="1146171" cy="114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6E535-E9AD-CC11-494C-C64A14950B2B}"/>
              </a:ext>
            </a:extLst>
          </p:cNvPr>
          <p:cNvSpPr txBox="1"/>
          <p:nvPr/>
        </p:nvSpPr>
        <p:spPr>
          <a:xfrm>
            <a:off x="6559557" y="5096898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Vue.js</a:t>
            </a:r>
            <a:endParaRPr lang="ru-RU" dirty="0"/>
          </a:p>
        </p:txBody>
      </p:sp>
      <p:pic>
        <p:nvPicPr>
          <p:cNvPr id="1050" name="Picture 26" descr="Picture background">
            <a:extLst>
              <a:ext uri="{FF2B5EF4-FFF2-40B4-BE49-F238E27FC236}">
                <a16:creationId xmlns:a16="http://schemas.microsoft.com/office/drawing/2014/main" id="{D16D41D3-5A49-2C7A-3560-BECD420FD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441" y="3947765"/>
            <a:ext cx="1287662" cy="108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465D10-A8A0-4A28-248A-E1D4F92203C9}"/>
              </a:ext>
            </a:extLst>
          </p:cNvPr>
          <p:cNvSpPr txBox="1"/>
          <p:nvPr/>
        </p:nvSpPr>
        <p:spPr>
          <a:xfrm>
            <a:off x="8171457" y="509689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Bootstrap</a:t>
            </a:r>
            <a:endParaRPr lang="ru-RU" dirty="0"/>
          </a:p>
        </p:txBody>
      </p:sp>
      <p:pic>
        <p:nvPicPr>
          <p:cNvPr id="1052" name="Picture 28" descr="Picture background">
            <a:extLst>
              <a:ext uri="{FF2B5EF4-FFF2-40B4-BE49-F238E27FC236}">
                <a16:creationId xmlns:a16="http://schemas.microsoft.com/office/drawing/2014/main" id="{B0D2DB4C-14A1-B78E-727B-78D238DB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574" y="3947764"/>
            <a:ext cx="1081437" cy="10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289BC2-8B00-6854-810A-A498A179ADD5}"/>
              </a:ext>
            </a:extLst>
          </p:cNvPr>
          <p:cNvSpPr txBox="1"/>
          <p:nvPr/>
        </p:nvSpPr>
        <p:spPr>
          <a:xfrm>
            <a:off x="9747647" y="509689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Material-UI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Выбор технологии, среды и языка программирования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5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110FD9F8-3C9D-0F45-6DEF-6BB592019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723" y="2227997"/>
            <a:ext cx="1962481" cy="240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AB578F-DB81-6883-AA66-55D7F66B353B}"/>
              </a:ext>
            </a:extLst>
          </p:cNvPr>
          <p:cNvSpPr txBox="1"/>
          <p:nvPr/>
        </p:nvSpPr>
        <p:spPr>
          <a:xfrm>
            <a:off x="1871722" y="4606796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UML</a:t>
            </a:r>
            <a:endParaRPr lang="ru-RU" sz="2000" dirty="0"/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6DD9AB87-401D-FE25-198D-43886AA4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08" y="2227997"/>
            <a:ext cx="2403594" cy="240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D064BD-58E7-C9C5-8FED-35123CB1952C}"/>
              </a:ext>
            </a:extLst>
          </p:cNvPr>
          <p:cNvSpPr txBox="1"/>
          <p:nvPr/>
        </p:nvSpPr>
        <p:spPr>
          <a:xfrm>
            <a:off x="5179650" y="4631591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JavaScript</a:t>
            </a:r>
            <a:endParaRPr lang="ru-RU" sz="2000" dirty="0"/>
          </a:p>
        </p:txBody>
      </p:sp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D58999BE-A351-8953-C1E6-BDBA7D15F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205" y="2227997"/>
            <a:ext cx="2403594" cy="240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04CE7E-5037-198B-0D73-8E099CC9D216}"/>
              </a:ext>
            </a:extLst>
          </p:cNvPr>
          <p:cNvSpPr txBox="1"/>
          <p:nvPr/>
        </p:nvSpPr>
        <p:spPr>
          <a:xfrm>
            <a:off x="8543024" y="4631591"/>
            <a:ext cx="236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Visual Studio Code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9086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Диаграмма вариантов использования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6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264133-1C7D-A2AE-3DE8-B46F674F6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406" y="1068577"/>
            <a:ext cx="9063600" cy="53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9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Контекстная диаграмма классов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7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91DF91-3094-D34A-22A3-7B66CBD2A7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03" y="1075143"/>
            <a:ext cx="7808005" cy="5363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278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09" y="1"/>
            <a:ext cx="11153009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Диаграммы последовательностей: подсистема «Визуализация»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8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923AE-B2E6-0725-7B09-4378EC3D36AE}"/>
              </a:ext>
            </a:extLst>
          </p:cNvPr>
          <p:cNvSpPr txBox="1"/>
          <p:nvPr/>
        </p:nvSpPr>
        <p:spPr>
          <a:xfrm>
            <a:off x="1105469" y="1107162"/>
            <a:ext cx="417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Конфигурация </a:t>
            </a:r>
            <a:r>
              <a:rPr lang="en-US" dirty="0" err="1"/>
              <a:t>GridSQL</a:t>
            </a:r>
            <a:r>
              <a:rPr lang="ru-RU" dirty="0"/>
              <a:t>-запроса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CE8D4-64D4-C347-497E-D4CB4B203249}"/>
              </a:ext>
            </a:extLst>
          </p:cNvPr>
          <p:cNvSpPr txBox="1"/>
          <p:nvPr/>
        </p:nvSpPr>
        <p:spPr>
          <a:xfrm>
            <a:off x="7098597" y="1107162"/>
            <a:ext cx="4211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Конфигурация </a:t>
            </a:r>
            <a:r>
              <a:rPr lang="en-US" dirty="0" err="1"/>
              <a:t>SearchSQL</a:t>
            </a:r>
            <a:r>
              <a:rPr lang="ru-RU" dirty="0"/>
              <a:t>-запроса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56695-1588-0AA5-0B8E-ECA19AE1C6C5}"/>
              </a:ext>
            </a:extLst>
          </p:cNvPr>
          <p:cNvSpPr txBox="1"/>
          <p:nvPr/>
        </p:nvSpPr>
        <p:spPr>
          <a:xfrm>
            <a:off x="3758705" y="3677896"/>
            <a:ext cx="422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Конфигурация </a:t>
            </a:r>
            <a:r>
              <a:rPr lang="en-US" dirty="0" err="1"/>
              <a:t>LabelSQL</a:t>
            </a:r>
            <a:r>
              <a:rPr lang="en-US" dirty="0"/>
              <a:t>-</a:t>
            </a:r>
            <a:r>
              <a:rPr lang="ru-RU" dirty="0"/>
              <a:t>запроса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ECE09B-42F2-1701-54B8-71E8DD120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7" y="1414939"/>
            <a:ext cx="4588281" cy="19328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C89545-E061-E84A-1AF9-2D5D631F3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97" y="1414939"/>
            <a:ext cx="4211488" cy="20148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9470C1E-0CCA-A006-4285-B33886D3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820" y="3979833"/>
            <a:ext cx="5244772" cy="235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 dirty="0">
                <a:latin typeface="Arial"/>
                <a:ea typeface="Arial"/>
                <a:cs typeface="Arial"/>
                <a:sym typeface="Arial"/>
              </a:rPr>
              <a:t>Диаграммы последовательностей: подсистема </a:t>
            </a:r>
            <a:br>
              <a:rPr lang="ru-RU" dirty="0">
                <a:latin typeface="Arial"/>
                <a:ea typeface="Arial"/>
                <a:cs typeface="Arial"/>
                <a:sym typeface="Arial"/>
              </a:rPr>
            </a:br>
            <a:r>
              <a:rPr lang="ru-RU" dirty="0">
                <a:latin typeface="Arial"/>
                <a:ea typeface="Arial"/>
                <a:cs typeface="Arial"/>
                <a:sym typeface="Arial"/>
              </a:rPr>
              <a:t>«Поиск»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7225" tIns="58600" rIns="117225" bIns="586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9</a:t>
            </a:fld>
            <a:endParaRPr>
              <a:solidFill>
                <a:srgbClr val="888888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4A718C-3620-193B-CEE1-156E0726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214" y="1414939"/>
            <a:ext cx="4223999" cy="2181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923AE-B2E6-0725-7B09-4378EC3D36AE}"/>
              </a:ext>
            </a:extLst>
          </p:cNvPr>
          <p:cNvSpPr txBox="1"/>
          <p:nvPr/>
        </p:nvSpPr>
        <p:spPr>
          <a:xfrm>
            <a:off x="1650812" y="1107162"/>
            <a:ext cx="3034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Поиск и выбор записи из таблицы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E54D5-A170-8AEF-B604-D4FE6BADA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473" y="1414939"/>
            <a:ext cx="4737008" cy="2181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CE8D4-64D4-C347-497E-D4CB4B203249}"/>
              </a:ext>
            </a:extLst>
          </p:cNvPr>
          <p:cNvSpPr txBox="1"/>
          <p:nvPr/>
        </p:nvSpPr>
        <p:spPr>
          <a:xfrm>
            <a:off x="8047789" y="1107162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Создание новой записи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B21508-56CD-875C-F86E-00CF3E6CA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214" y="4072994"/>
            <a:ext cx="4223999" cy="1679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556695-1588-0AA5-0B8E-ECA19AE1C6C5}"/>
              </a:ext>
            </a:extLst>
          </p:cNvPr>
          <p:cNvSpPr txBox="1"/>
          <p:nvPr/>
        </p:nvSpPr>
        <p:spPr>
          <a:xfrm>
            <a:off x="1056214" y="3765217"/>
            <a:ext cx="422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Просмотр истории часто используемых записей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201FED-3C05-69B6-6305-EFDEAFFB1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473" y="4176578"/>
            <a:ext cx="4668827" cy="1782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8F2C94-98AA-B39E-EE51-707F85CC7A94}"/>
              </a:ext>
            </a:extLst>
          </p:cNvPr>
          <p:cNvSpPr txBox="1"/>
          <p:nvPr/>
        </p:nvSpPr>
        <p:spPr>
          <a:xfrm>
            <a:off x="6910201" y="3765216"/>
            <a:ext cx="4588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Настройка виджета </a:t>
            </a:r>
            <a:r>
              <a:rPr lang="en-US" dirty="0"/>
              <a:t>Dictionary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9713993"/>
      </p:ext>
    </p:extLst>
  </p:cSld>
  <p:clrMapOvr>
    <a:masterClrMapping/>
  </p:clrMapOvr>
</p:sld>
</file>

<file path=ppt/theme/theme1.xml><?xml version="1.0" encoding="utf-8"?>
<a:theme xmlns:a="http://schemas.openxmlformats.org/drawingml/2006/main" name="Презентация">
  <a:themeElements>
    <a:clrScheme name="ЧГУ">
      <a:dk1>
        <a:srgbClr val="000000"/>
      </a:dk1>
      <a:lt1>
        <a:srgbClr val="FFFFFF"/>
      </a:lt1>
      <a:dk2>
        <a:srgbClr val="121314"/>
      </a:dk2>
      <a:lt2>
        <a:srgbClr val="F5F3F4"/>
      </a:lt2>
      <a:accent1>
        <a:srgbClr val="DA251D"/>
      </a:accent1>
      <a:accent2>
        <a:srgbClr val="A50E13"/>
      </a:accent2>
      <a:accent3>
        <a:srgbClr val="660102"/>
      </a:accent3>
      <a:accent4>
        <a:srgbClr val="E63538"/>
      </a:accent4>
      <a:accent5>
        <a:srgbClr val="B2A8A7"/>
      </a:accent5>
      <a:accent6>
        <a:srgbClr val="D4D4D4"/>
      </a:accent6>
      <a:hlink>
        <a:srgbClr val="DA251D"/>
      </a:hlink>
      <a:folHlink>
        <a:srgbClr val="B2A8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319</Words>
  <Application>Microsoft Office PowerPoint</Application>
  <PresentationFormat>Произвольный</PresentationFormat>
  <Paragraphs>87</Paragraphs>
  <Slides>29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2" baseType="lpstr">
      <vt:lpstr>Arial</vt:lpstr>
      <vt:lpstr>Calibri</vt:lpstr>
      <vt:lpstr>Презентация</vt:lpstr>
      <vt:lpstr>Разработка программного обеспечения создания виджетов для ФИС-платформы</vt:lpstr>
      <vt:lpstr>Команда «Виджеты для ФИС»</vt:lpstr>
      <vt:lpstr>ФИС-платформа</vt:lpstr>
      <vt:lpstr>Сравнительный анализ аналогов системы</vt:lpstr>
      <vt:lpstr>Выбор технологии, среды и языка программирования</vt:lpstr>
      <vt:lpstr>Диаграмма вариантов использования</vt:lpstr>
      <vt:lpstr>Контекстная диаграмма классов</vt:lpstr>
      <vt:lpstr>Диаграммы последовательностей: подсистема «Визуализация»</vt:lpstr>
      <vt:lpstr>Диаграммы последовательностей: подсистема  «Поиск»</vt:lpstr>
      <vt:lpstr>Диаграмма деятельностей варианта использования: подсистема «Визуализация»</vt:lpstr>
      <vt:lpstr>Диаграмма деятельностей варианта использования: подсистема «Поиск»</vt:lpstr>
      <vt:lpstr>Диаграмма пакетов</vt:lpstr>
      <vt:lpstr>Исходная диаграмма классов пакета «control»</vt:lpstr>
      <vt:lpstr>Исходная диаграмма классов пакета «components»</vt:lpstr>
      <vt:lpstr>Диаграмма последовательностей взаимодействия объектов пакета «control»</vt:lpstr>
      <vt:lpstr>Диаграмма последовательностей взаимодействия объектов пакета «components»</vt:lpstr>
      <vt:lpstr>Диаграмма кооперации пакета «control»</vt:lpstr>
      <vt:lpstr>Диаграмма кооперации пакета «components»</vt:lpstr>
      <vt:lpstr>Уточненная диаграмма классов пакета «control»</vt:lpstr>
      <vt:lpstr>Уточненная диаграмма классов пакета «control»</vt:lpstr>
      <vt:lpstr>Детальная диаграмма классов пакета «control»</vt:lpstr>
      <vt:lpstr>Детальная диаграмма классов пакета «components»</vt:lpstr>
      <vt:lpstr>Модульная структура проекта</vt:lpstr>
      <vt:lpstr>Структурная карта Константайна для пакета «fis-integration»</vt:lpstr>
      <vt:lpstr>Структурная карта Константайна для пакета «src»</vt:lpstr>
      <vt:lpstr>Диаграмма компонентов</vt:lpstr>
      <vt:lpstr>Диаграмма размещения</vt:lpstr>
      <vt:lpstr>Интерфейс виджета</vt:lpstr>
      <vt:lpstr>Интерфейс виджета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виджетов для ФИС платформы </dc:title>
  <cp:lastModifiedBy>Nikita Romanov</cp:lastModifiedBy>
  <cp:revision>6</cp:revision>
  <dcterms:modified xsi:type="dcterms:W3CDTF">2026-02-02T23:50:29Z</dcterms:modified>
</cp:coreProperties>
</file>